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5" r:id="rId9"/>
    <p:sldId id="268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AFC"/>
    <a:srgbClr val="FFFDA7"/>
    <a:srgbClr val="CCECFF"/>
    <a:srgbClr val="FA2EF0"/>
    <a:srgbClr val="CCCCFF"/>
    <a:srgbClr val="CC99FF"/>
    <a:srgbClr val="FFFF99"/>
    <a:srgbClr val="00297A"/>
    <a:srgbClr val="FFFFFF"/>
    <a:srgbClr val="FFF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8805D-86F9-4A34-80AE-8C25AB61C6F9}" type="datetimeFigureOut">
              <a:rPr lang="ru-RU" smtClean="0"/>
              <a:pPr/>
              <a:t>20.12.2015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8FC52-D618-4E55-BC35-AB63522358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6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Звёздочки</a:t>
            </a:r>
            <a:r>
              <a:rPr lang="ru-RU" baseline="0" dirty="0" smtClean="0"/>
              <a:t> и слова, называющие предметы появляются по щелчку мыши.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Ответы и вопросы появляются по щелчку мыши.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Опора для составления диалога по образцу.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Перевод</a:t>
            </a:r>
            <a:r>
              <a:rPr lang="ru-RU" baseline="0" dirty="0" smtClean="0"/>
              <a:t> задания - по щелчку на задание. Подписи к картинкам - по щелчку на картинки. По щелчку на глобус - материк Австралия. По щелчку на фразу </a:t>
            </a:r>
            <a:r>
              <a:rPr lang="en-US" baseline="0" dirty="0" smtClean="0"/>
              <a:t>They’re from Australia - </a:t>
            </a:r>
            <a:r>
              <a:rPr lang="ru-RU" baseline="0" dirty="0" smtClean="0"/>
              <a:t>коллаж.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Перевод предложений</a:t>
            </a:r>
            <a:r>
              <a:rPr lang="ru-RU" baseline="0" dirty="0" smtClean="0"/>
              <a:t> и слов - по щелчку на них, чтобы убрать слово или фразу на русском языке - щёлкнуть по ним.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Перевод</a:t>
            </a:r>
            <a:r>
              <a:rPr lang="ru-RU" baseline="0" dirty="0" smtClean="0"/>
              <a:t> вопросов - по щелчку на них. Чтобы убрать перевод - щёлкнуть по нему. Для ответа на каждый вопрос  - выбрать нужное прилагательное, щёлкнув по нему, если выбор правильный, фон слова станет таким же, как и у вопроса.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Пропущенные слова последовательно появляются по щелчку мыши, по щелчку слова исчезают, остаётся опора для составления диалога по образцу.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8FC52-D618-4E55-BC35-AB63522358E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D12856-073E-4C0C-87AA-A9E9CBD3D5EB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8C6F09-0B9A-4F4A-A85A-1A87E3E66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A0D1D-1F43-4A2F-A22E-4C2A00DA91B1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8B63C-7076-4231-B5AB-2C095BB49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61936-93E9-44DE-9F11-3F46908F55C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3B462-6209-40E6-8789-FA60BED51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6AF8E-17BF-4FE0-BAE6-B3A44E6AD7E2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9ABB4-C894-4F35-B8F9-1C91925EB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58C9A-2D14-4079-A46D-944CF27DF3E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BB53-9E2E-4F8E-ACD1-B2D9D987B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6743D-80D4-46E3-8B67-3381F318220D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FDBC4-5769-407A-A913-67F92DF76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68130-AA82-4642-A1E9-02CADB6F33C2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FEDAD-87A1-48DC-9ACB-07BB1D4CB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EAAB9-97F0-4F00-8B13-7BEA5E0A271E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4B657-000F-4BE8-9C8E-9453E4221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7D7D8-4637-4C14-8595-91C66924B311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6FFEF-FA29-4D15-9780-8B9BE90EC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A3018-B8D5-4CAF-9BE3-4F98D8C280F3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73A4A-51B8-461F-9072-2183A0084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F645-1BA6-4B00-AC5E-AC89DB4EE340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2F738-B122-4EE2-B8F7-25B5995C0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4345F6A-B26D-47C7-B00E-17F38A3C6068}" type="datetime1">
              <a:rPr lang="ru-RU" smtClean="0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Скорова Надежда Константиновна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D36B32D-9580-4200-880C-3644BE6C5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 advClick="0">
    <p:wipe dir="r"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Module_1_a\02%20-%20Ex.%204,%20p.%2011.mp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miart.ru/forum/uploads9/post-2336503-1334509756.gif" TargetMode="External"/><Relationship Id="rId2" Type="http://schemas.openxmlformats.org/officeDocument/2006/relationships/hyperlink" Target="http://img.cliparto.com/pic/s/183634/3048081-globe-of-grass-with-australia-part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drv.ms/1dDpa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Module_1_a\01%20-%20Ex.%201,%20p.%2010.mp3" TargetMode="Externa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hangingPunct="1"/>
            <a:r>
              <a:rPr lang="en-US" sz="54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Module 1</a:t>
            </a:r>
            <a:r>
              <a:rPr lang="en-US" sz="600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n-US" sz="6000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6600" b="1" dirty="0" smtClean="0">
                <a:ln w="12700">
                  <a:solidFill>
                    <a:srgbClr val="FEDAFC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Family and Friends!</a:t>
            </a:r>
            <a:endParaRPr lang="ru-RU" sz="6000" b="1" dirty="0" smtClean="0">
              <a:ln w="12700">
                <a:solidFill>
                  <a:srgbClr val="FEDAFC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32656"/>
            <a:ext cx="4608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0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5400" b="1" spc="50" dirty="0" smtClean="0">
                <a:ln w="11430">
                  <a:solidFill>
                    <a:schemeClr val="bg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>
                <a:ln w="1143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6000" dirty="0">
              <a:ln w="11430"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620688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 (11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476672"/>
            <a:ext cx="38164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Listen and read.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76672"/>
            <a:ext cx="4176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Слушай и читай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556792"/>
            <a:ext cx="57606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n w="3175"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 </a:t>
            </a:r>
            <a:r>
              <a:rPr lang="en-US" sz="3600" dirty="0" smtClean="0">
                <a:ln w="3175"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Vocabulary</a:t>
            </a: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here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здесь</a:t>
            </a: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vet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ветеринар</a:t>
            </a: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things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вещи</a:t>
            </a: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Welcome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Добро пожаловать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England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Англия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few more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немного ещё</a:t>
            </a:r>
          </a:p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 lot of pets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-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много любимцев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7" name="02 - Ex. 4, p. 1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72400" y="692696"/>
            <a:ext cx="304800" cy="304800"/>
          </a:xfrm>
          <a:prstGeom prst="rect">
            <a:avLst/>
          </a:prstGeom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822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404664"/>
            <a:ext cx="4419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Home task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988840"/>
            <a:ext cx="6624736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(10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Выучить слова, заполнить словарь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3212976"/>
            <a:ext cx="6624736" cy="52322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(10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Составить диалог, выучить наизусть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4437112"/>
            <a:ext cx="6624736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(6-7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 Составь диалоги по образцу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endshow" highlightClick="1"/>
          </p:cNvPr>
          <p:cNvSpPr/>
          <p:nvPr/>
        </p:nvSpPr>
        <p:spPr>
          <a:xfrm>
            <a:off x="0" y="6426000"/>
            <a:ext cx="432000" cy="432000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2276872"/>
            <a:ext cx="6696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itchFamily="34" charset="0"/>
                <a:hlinkClick r:id="rId2"/>
              </a:rPr>
              <a:t>http://img.cliparto.com/pic/s/183634/3048081-globe-of-grass-with-australia-part.jpg</a:t>
            </a:r>
            <a:r>
              <a:rPr lang="ru-RU" dirty="0" smtClean="0">
                <a:latin typeface="Calibri" pitchFamily="34" charset="0"/>
              </a:rPr>
              <a:t>    глобус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hlinkClick r:id="rId3"/>
              </a:rPr>
              <a:t>http://demiart.ru/forum/uploads9/post-2336503-1334509756.gif</a:t>
            </a:r>
            <a:r>
              <a:rPr lang="en-US" dirty="0" smtClean="0">
                <a:latin typeface="Calibri" pitchFamily="34" charset="0"/>
              </a:rPr>
              <a:t>   </a:t>
            </a:r>
            <a:r>
              <a:rPr lang="ru-RU" dirty="0" smtClean="0">
                <a:latin typeface="Calibri" pitchFamily="34" charset="0"/>
              </a:rPr>
              <a:t>анимированный глобус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hlinkClick r:id="rId4"/>
              </a:rPr>
              <a:t>http://sdrv.ms/1dDpaes</a:t>
            </a:r>
            <a:r>
              <a:rPr lang="en-US" dirty="0" smtClean="0">
                <a:latin typeface="Calibri" pitchFamily="34" charset="0"/>
              </a:rPr>
              <a:t>    </a:t>
            </a:r>
            <a:r>
              <a:rPr lang="ru-RU" dirty="0" smtClean="0">
                <a:latin typeface="Calibri" pitchFamily="34" charset="0"/>
              </a:rPr>
              <a:t>коллаж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404664"/>
            <a:ext cx="4497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References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6805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 w="3175"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Сегодня на уроке: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28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проверяем домашнее задание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-   </a:t>
            </a:r>
            <a:r>
              <a:rPr lang="ru-RU" sz="28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знакомимся с новыми персонажами и новыми словами по теме «Внешность и характер»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учимся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 расспрашивать о человеке и составляем диалоги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lang="ru-RU" sz="28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слушаем и читаем сценку о том, как Лари и </a:t>
            </a:r>
            <a:r>
              <a:rPr lang="ru-RU" sz="2800" kern="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Лулу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 встречают родственников из Австралии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</a:rPr>
              <a:t>знакомимся с домашним заданием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Урок</a:t>
            </a:r>
            <a:r>
              <a:rPr lang="en-US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1а </a:t>
            </a:r>
            <a:r>
              <a:rPr lang="ru-RU" sz="44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One big happy family!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04664"/>
            <a:ext cx="7704856" cy="783193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</a:t>
            </a:r>
            <a:r>
              <a:rPr lang="ru-RU" sz="4000" dirty="0" smtClean="0">
                <a:solidFill>
                  <a:srgbClr val="0029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Одна большая счастливая семья!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412776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04664"/>
            <a:ext cx="4507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Homework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rcRect l="4488" r="3454"/>
          <a:stretch>
            <a:fillRect/>
          </a:stretch>
        </p:blipFill>
        <p:spPr>
          <a:xfrm>
            <a:off x="1979712" y="1340768"/>
            <a:ext cx="5184576" cy="4704742"/>
          </a:xfrm>
          <a:prstGeom prst="rect">
            <a:avLst/>
          </a:prstGeom>
        </p:spPr>
      </p:pic>
      <p:sp>
        <p:nvSpPr>
          <p:cNvPr id="8" name="Рамка 7"/>
          <p:cNvSpPr/>
          <p:nvPr/>
        </p:nvSpPr>
        <p:spPr>
          <a:xfrm rot="5400000">
            <a:off x="4896036" y="3104964"/>
            <a:ext cx="1512168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 rot="5400000">
            <a:off x="5400092" y="3032956"/>
            <a:ext cx="1368152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2915816" y="2780928"/>
            <a:ext cx="648072" cy="216024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Рамка 11"/>
          <p:cNvSpPr/>
          <p:nvPr/>
        </p:nvSpPr>
        <p:spPr>
          <a:xfrm rot="5400000">
            <a:off x="5652120" y="3212976"/>
            <a:ext cx="1728192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Рамка 12"/>
          <p:cNvSpPr/>
          <p:nvPr/>
        </p:nvSpPr>
        <p:spPr>
          <a:xfrm>
            <a:off x="3347864" y="2924944"/>
            <a:ext cx="1080120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мка 13"/>
          <p:cNvSpPr/>
          <p:nvPr/>
        </p:nvSpPr>
        <p:spPr>
          <a:xfrm rot="5400000">
            <a:off x="2123728" y="3501008"/>
            <a:ext cx="1872208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Рамка 14"/>
          <p:cNvSpPr/>
          <p:nvPr/>
        </p:nvSpPr>
        <p:spPr>
          <a:xfrm>
            <a:off x="2411760" y="3140968"/>
            <a:ext cx="2520280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Рамка 15"/>
          <p:cNvSpPr/>
          <p:nvPr/>
        </p:nvSpPr>
        <p:spPr>
          <a:xfrm rot="5400000">
            <a:off x="4463988" y="3320988"/>
            <a:ext cx="1512168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2411760" y="4293096"/>
            <a:ext cx="3888432" cy="216024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 rot="5400000">
            <a:off x="2087724" y="3753036"/>
            <a:ext cx="936104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Рамка 18"/>
          <p:cNvSpPr/>
          <p:nvPr/>
        </p:nvSpPr>
        <p:spPr>
          <a:xfrm>
            <a:off x="2555776" y="4509120"/>
            <a:ext cx="2448272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Рамка 19"/>
          <p:cNvSpPr/>
          <p:nvPr/>
        </p:nvSpPr>
        <p:spPr>
          <a:xfrm>
            <a:off x="5148064" y="4509120"/>
            <a:ext cx="1512168" cy="216024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548680"/>
            <a:ext cx="849913" cy="52322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 (5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" name="4-конечная звезда 21"/>
          <p:cNvSpPr/>
          <p:nvPr/>
        </p:nvSpPr>
        <p:spPr>
          <a:xfrm>
            <a:off x="2339752" y="1844824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4-конечная звезда 22"/>
          <p:cNvSpPr/>
          <p:nvPr/>
        </p:nvSpPr>
        <p:spPr>
          <a:xfrm>
            <a:off x="3203848" y="1628800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4-конечная звезда 23"/>
          <p:cNvSpPr/>
          <p:nvPr/>
        </p:nvSpPr>
        <p:spPr>
          <a:xfrm>
            <a:off x="3779912" y="1844824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4-конечная звезда 24"/>
          <p:cNvSpPr/>
          <p:nvPr/>
        </p:nvSpPr>
        <p:spPr>
          <a:xfrm>
            <a:off x="4427984" y="1484784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4-конечная звезда 25"/>
          <p:cNvSpPr/>
          <p:nvPr/>
        </p:nvSpPr>
        <p:spPr>
          <a:xfrm>
            <a:off x="5724128" y="1412776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4-конечная звезда 26"/>
          <p:cNvSpPr/>
          <p:nvPr/>
        </p:nvSpPr>
        <p:spPr>
          <a:xfrm>
            <a:off x="6228184" y="1628800"/>
            <a:ext cx="324000" cy="324000"/>
          </a:xfrm>
          <a:prstGeom prst="star4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4-конечная звезда 27"/>
          <p:cNvSpPr/>
          <p:nvPr/>
        </p:nvSpPr>
        <p:spPr>
          <a:xfrm>
            <a:off x="2411760" y="5085184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4-конечная звезда 28"/>
          <p:cNvSpPr/>
          <p:nvPr/>
        </p:nvSpPr>
        <p:spPr>
          <a:xfrm>
            <a:off x="3131840" y="5661248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4-конечная звезда 29"/>
          <p:cNvSpPr/>
          <p:nvPr/>
        </p:nvSpPr>
        <p:spPr>
          <a:xfrm>
            <a:off x="3491880" y="5085184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мка 30"/>
          <p:cNvSpPr/>
          <p:nvPr/>
        </p:nvSpPr>
        <p:spPr>
          <a:xfrm>
            <a:off x="3851920" y="3573016"/>
            <a:ext cx="2304256" cy="288032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4-конечная звезда 31"/>
          <p:cNvSpPr/>
          <p:nvPr/>
        </p:nvSpPr>
        <p:spPr>
          <a:xfrm>
            <a:off x="4211960" y="5301208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32"/>
          <p:cNvSpPr/>
          <p:nvPr/>
        </p:nvSpPr>
        <p:spPr>
          <a:xfrm>
            <a:off x="5004048" y="5085184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4-конечная звезда 33"/>
          <p:cNvSpPr/>
          <p:nvPr/>
        </p:nvSpPr>
        <p:spPr>
          <a:xfrm>
            <a:off x="5652120" y="5085184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4-конечная звезда 34"/>
          <p:cNvSpPr/>
          <p:nvPr/>
        </p:nvSpPr>
        <p:spPr>
          <a:xfrm>
            <a:off x="6444208" y="5301208"/>
            <a:ext cx="360040" cy="324000"/>
          </a:xfrm>
          <a:prstGeom prst="star4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484784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548680"/>
            <a:ext cx="849913" cy="52322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 (5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40466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Homework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pic>
        <p:nvPicPr>
          <p:cNvPr id="15" name="Рисунок 14" descr="ввв.jpg"/>
          <p:cNvPicPr>
            <a:picLocks noChangeAspect="1"/>
          </p:cNvPicPr>
          <p:nvPr/>
        </p:nvPicPr>
        <p:blipFill>
          <a:blip r:embed="rId3" cstate="print"/>
          <a:srcRect r="1330"/>
          <a:stretch>
            <a:fillRect/>
          </a:stretch>
        </p:blipFill>
        <p:spPr>
          <a:xfrm>
            <a:off x="611560" y="1412776"/>
            <a:ext cx="7992888" cy="4634136"/>
          </a:xfrm>
          <a:prstGeom prst="round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60232" y="3068960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Can they swim?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342900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Yes, they can.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5229200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A: Can they watch TV?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56612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B: No, they can’t.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63888" y="530120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A: Can he ride a bike?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6216" y="5661248"/>
            <a:ext cx="226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B: Yes, she can.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9704" y="530120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A: Can she dance?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3888" y="5661248"/>
            <a:ext cx="2340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</a:rPr>
              <a:t>B: No, he can’t.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458112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347864" y="458112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72200" y="458112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1" grpId="0"/>
      <p:bldP spid="13" grpId="0"/>
      <p:bldP spid="16" grpId="0"/>
      <p:bldP spid="14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708920"/>
            <a:ext cx="66967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..........., I’ve got a present for you.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B: What is it? 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It’s a .................... .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B: Oh, thank you, ............ . How nice!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You’re welcome.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Рисунок 5" descr="49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818" b="49934"/>
          <a:stretch>
            <a:fillRect/>
          </a:stretch>
        </p:blipFill>
        <p:spPr>
          <a:xfrm rot="20120448">
            <a:off x="1012488" y="1757903"/>
            <a:ext cx="1215883" cy="1152128"/>
          </a:xfrm>
          <a:prstGeom prst="rect">
            <a:avLst/>
          </a:prstGeom>
        </p:spPr>
      </p:pic>
      <p:pic>
        <p:nvPicPr>
          <p:cNvPr id="7" name="Рисунок 6" descr="49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7712" b="53510"/>
          <a:stretch>
            <a:fillRect/>
          </a:stretch>
        </p:blipFill>
        <p:spPr>
          <a:xfrm>
            <a:off x="7164288" y="1844824"/>
            <a:ext cx="930565" cy="8640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84168" y="548680"/>
            <a:ext cx="849913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6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40466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Homework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412776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6" name="Рисунок 5" descr="Untitled-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3568" y="2276872"/>
            <a:ext cx="2232248" cy="2802441"/>
          </a:xfrm>
          <a:prstGeom prst="rect">
            <a:avLst/>
          </a:prstGeom>
        </p:spPr>
      </p:pic>
      <p:pic>
        <p:nvPicPr>
          <p:cNvPr id="7" name="Рисунок 6" descr="Untitled-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35896" y="2636912"/>
            <a:ext cx="1872208" cy="2219262"/>
          </a:xfrm>
          <a:prstGeom prst="rect">
            <a:avLst/>
          </a:prstGeom>
        </p:spPr>
      </p:pic>
      <p:pic>
        <p:nvPicPr>
          <p:cNvPr id="8" name="Рисунок 7" descr="Untitled-3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4168" y="2492896"/>
            <a:ext cx="2016224" cy="25538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03648" y="404664"/>
            <a:ext cx="54318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Listen and repeat</a:t>
            </a:r>
            <a:endParaRPr lang="ru-RU" sz="4400" dirty="0">
              <a:ln>
                <a:solidFill>
                  <a:srgbClr val="FEDAFC"/>
                </a:solidFill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1484784"/>
            <a:ext cx="53877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They’re from Australia. </a:t>
            </a:r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4288" y="548680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10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Рисунок 12" descr="post-2336503-1334509756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36296" y="1628800"/>
            <a:ext cx="792088" cy="792088"/>
          </a:xfrm>
          <a:prstGeom prst="rect">
            <a:avLst/>
          </a:prstGeom>
        </p:spPr>
      </p:pic>
      <p:pic>
        <p:nvPicPr>
          <p:cNvPr id="9" name="Рисунок 8" descr="3048081-globe-of-grass-with-australia-part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92280" y="1556792"/>
            <a:ext cx="1044024" cy="1044024"/>
          </a:xfrm>
          <a:prstGeom prst="rect">
            <a:avLst/>
          </a:prstGeom>
        </p:spPr>
      </p:pic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55576" y="515719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uncle Harry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79912" y="5013176"/>
            <a:ext cx="1641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aunt Pam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88224" y="5157192"/>
            <a:ext cx="1641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515719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cousin Robbie 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0" name="01 - Ex. 1, p. 1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244408" y="692696"/>
            <a:ext cx="304800" cy="304800"/>
          </a:xfrm>
          <a:prstGeom prst="rect">
            <a:avLst/>
          </a:prstGeom>
        </p:spPr>
      </p:pic>
      <p:pic>
        <p:nvPicPr>
          <p:cNvPr id="21" name="Рисунок 20" descr="2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548680"/>
            <a:ext cx="9144000" cy="6006353"/>
          </a:xfrm>
          <a:prstGeom prst="rect">
            <a:avLst/>
          </a:prstGeom>
        </p:spPr>
      </p:pic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51824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Vocabulary words!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0466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Учим словарные слова!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285293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tall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2996952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slim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4168" y="494116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fair hair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7864" y="486916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dark hair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previousslide" highlightClick="1"/>
          </p:cNvPr>
          <p:cNvSpPr/>
          <p:nvPr/>
        </p:nvSpPr>
        <p:spPr>
          <a:xfrm flipH="1">
            <a:off x="0" y="6237312"/>
            <a:ext cx="467544" cy="4320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732240" y="386104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funny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386104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short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7170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kind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6216" y="2924944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friendly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600" y="2852936"/>
            <a:ext cx="1872208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высокий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3808" y="2996952"/>
            <a:ext cx="1944216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стройный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3717032"/>
            <a:ext cx="2304256" cy="107721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маленького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роста 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9952" y="3717032"/>
            <a:ext cx="1656184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добрый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8104" y="2852936"/>
            <a:ext cx="2808312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дружелюбный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1484784"/>
            <a:ext cx="4824536" cy="58477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 does             look like?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7824" y="2060848"/>
            <a:ext cx="331236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What’s           like?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5" name="Рамка 24"/>
          <p:cNvSpPr/>
          <p:nvPr/>
        </p:nvSpPr>
        <p:spPr>
          <a:xfrm>
            <a:off x="4355976" y="1628800"/>
            <a:ext cx="792088" cy="792088"/>
          </a:xfrm>
          <a:prstGeom prst="frame">
            <a:avLst>
              <a:gd name="adj1" fmla="val 3571"/>
            </a:avLst>
          </a:prstGeom>
          <a:ln>
            <a:solidFill>
              <a:srgbClr val="FA2E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 descr="49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7712" b="53510"/>
          <a:stretch>
            <a:fillRect/>
          </a:stretch>
        </p:blipFill>
        <p:spPr>
          <a:xfrm>
            <a:off x="4427984" y="1772816"/>
            <a:ext cx="576064" cy="53491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300192" y="3861048"/>
            <a:ext cx="1800200" cy="5847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смешной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160" y="4653136"/>
            <a:ext cx="1656184" cy="107721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светлые волосы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75856" y="4581128"/>
            <a:ext cx="1656184" cy="107721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тёмные волосы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67744" y="1484784"/>
            <a:ext cx="4824536" cy="58477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Вопрос о внешности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15816" y="2060848"/>
            <a:ext cx="3744416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Вопрос о характере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31640" y="4941168"/>
            <a:ext cx="1257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plump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87624" y="5085184"/>
            <a:ext cx="1531573" cy="584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полный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 animBg="1"/>
      <p:bldP spid="3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Let’s learn Vocabulary words!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40466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Учим словарные слова!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sz="4400" dirty="0">
              <a:ln>
                <a:solidFill>
                  <a:srgbClr val="FEDAFC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285293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tall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2996952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slim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494116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fair hair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9912" y="4941168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dark hair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rId3" action="ppaction://hlinksldjump" highlightClick="1"/>
          </p:cNvPr>
          <p:cNvSpPr/>
          <p:nvPr/>
        </p:nvSpPr>
        <p:spPr>
          <a:xfrm flipH="1">
            <a:off x="0" y="6237312"/>
            <a:ext cx="467544" cy="432000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732240" y="386104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funny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9632" y="386104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short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7170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kind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16216" y="2924944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friendly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1484784"/>
            <a:ext cx="4824536" cy="58477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 does             look like?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7824" y="2060848"/>
            <a:ext cx="331236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What’s           like?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5" name="Рамка 24"/>
          <p:cNvSpPr/>
          <p:nvPr/>
        </p:nvSpPr>
        <p:spPr>
          <a:xfrm>
            <a:off x="4355976" y="1628800"/>
            <a:ext cx="792088" cy="792088"/>
          </a:xfrm>
          <a:prstGeom prst="frame">
            <a:avLst>
              <a:gd name="adj1" fmla="val 3571"/>
            </a:avLst>
          </a:prstGeom>
          <a:ln>
            <a:solidFill>
              <a:srgbClr val="FA2E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 descr="49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7712" b="53510"/>
          <a:stretch>
            <a:fillRect/>
          </a:stretch>
        </p:blipFill>
        <p:spPr>
          <a:xfrm>
            <a:off x="4427984" y="1772816"/>
            <a:ext cx="576064" cy="53491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267744" y="1484784"/>
            <a:ext cx="4824536" cy="584775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Вопрос о внешности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15816" y="2060848"/>
            <a:ext cx="3744416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Вопрос о характере</a:t>
            </a:r>
            <a:endParaRPr lang="ru-RU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9632" y="4941168"/>
            <a:ext cx="1257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plump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9" grpId="0" animBg="1"/>
      <p:bldP spid="29" grpId="1" animBg="1"/>
      <p:bldP spid="30" grpId="0" animBg="1"/>
      <p:bldP spid="3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7"/>
          <p:cNvSpPr txBox="1">
            <a:spLocks/>
          </p:cNvSpPr>
          <p:nvPr/>
        </p:nvSpPr>
        <p:spPr>
          <a:xfrm>
            <a:off x="467544" y="1340768"/>
            <a:ext cx="8229600" cy="4709120"/>
          </a:xfrm>
          <a:prstGeom prst="round2DiagRect">
            <a:avLst/>
          </a:prstGeom>
          <a:ln w="38100">
            <a:solidFill>
              <a:srgbClr val="FEDAF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-"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404664"/>
            <a:ext cx="7632848" cy="851297"/>
          </a:xfrm>
          <a:prstGeom prst="roundRect">
            <a:avLst/>
          </a:prstGeom>
          <a:noFill/>
          <a:ln w="28575">
            <a:solidFill>
              <a:srgbClr val="FEDAFC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708920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What does ............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....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look like?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B: ...... is ........... and ........... and ....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.’s got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........... hair.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A: What’s ....... like?</a:t>
            </a:r>
          </a:p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B: .......’s very ........!</a:t>
            </a:r>
          </a:p>
        </p:txBody>
      </p:sp>
      <p:pic>
        <p:nvPicPr>
          <p:cNvPr id="6" name="Рисунок 5" descr="49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818" b="49934"/>
          <a:stretch>
            <a:fillRect/>
          </a:stretch>
        </p:blipFill>
        <p:spPr>
          <a:xfrm rot="20120448">
            <a:off x="868472" y="1469872"/>
            <a:ext cx="1215883" cy="1152128"/>
          </a:xfrm>
          <a:prstGeom prst="rect">
            <a:avLst/>
          </a:prstGeom>
        </p:spPr>
      </p:pic>
      <p:pic>
        <p:nvPicPr>
          <p:cNvPr id="7" name="Рисунок 6" descr="49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7712" b="53510"/>
          <a:stretch>
            <a:fillRect/>
          </a:stretch>
        </p:blipFill>
        <p:spPr>
          <a:xfrm>
            <a:off x="7236296" y="1556792"/>
            <a:ext cx="930565" cy="8640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11960" y="1484784"/>
            <a:ext cx="1032655" cy="523220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 (10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  <a:endParaRPr lang="ru-RU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476672"/>
            <a:ext cx="4896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Make up a dialogue.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84000" y="6237312"/>
            <a:ext cx="360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476672"/>
            <a:ext cx="4896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Составьте диалог</a:t>
            </a:r>
            <a:r>
              <a:rPr lang="en-US" sz="4400" dirty="0" smtClean="0">
                <a:ln>
                  <a:solidFill>
                    <a:srgbClr val="FEDAFC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endParaRPr lang="ru-RU" sz="4400" dirty="0">
              <a:ln>
                <a:solidFill>
                  <a:srgbClr val="FEDAFC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59832" y="2636912"/>
            <a:ext cx="18103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Aunt Pam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4653136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She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9752" y="3140968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short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5976" y="3140968"/>
            <a:ext cx="8627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slim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4149080"/>
            <a:ext cx="79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she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5656" y="3645024"/>
            <a:ext cx="926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dark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3212976"/>
            <a:ext cx="764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she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87624" y="3140968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She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31840" y="4653136"/>
            <a:ext cx="8980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kind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theme/theme1.xml><?xml version="1.0" encoding="utf-8"?>
<a:theme xmlns:a="http://schemas.openxmlformats.org/drawingml/2006/main" name="Шаблон оформления 'По вертикали и горизонтали'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585</TotalTime>
  <Words>584</Words>
  <Application>Microsoft Office PowerPoint</Application>
  <PresentationFormat>Экран (4:3)</PresentationFormat>
  <Paragraphs>137</Paragraphs>
  <Slides>12</Slides>
  <Notes>7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оформления 'По вертикали и горизонтали'</vt:lpstr>
      <vt:lpstr>Module 1 Family and Friends!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Светлана</cp:lastModifiedBy>
  <cp:revision>66</cp:revision>
  <dcterms:created xsi:type="dcterms:W3CDTF">2013-09-06T20:35:14Z</dcterms:created>
  <dcterms:modified xsi:type="dcterms:W3CDTF">2015-12-20T16:19:41Z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